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6" r:id="rId5"/>
    <p:sldId id="261" r:id="rId6"/>
    <p:sldId id="262" r:id="rId7"/>
    <p:sldId id="264" r:id="rId8"/>
    <p:sldId id="263" r:id="rId9"/>
    <p:sldId id="266" r:id="rId10"/>
    <p:sldId id="265" r:id="rId11"/>
    <p:sldId id="268" r:id="rId12"/>
    <p:sldId id="267" r:id="rId13"/>
    <p:sldId id="269" r:id="rId14"/>
    <p:sldId id="270" r:id="rId15"/>
    <p:sldId id="271" r:id="rId16"/>
    <p:sldId id="273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7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0B75D-676D-4BE0-998D-C6E713BF20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&#1092;&#1080;&#1079;&#1084;&#1080;&#1085;&#1091;&#1090;&#1082;&#1072;/&#1090;&#1072;&#1087;&#1086;&#1095;&#1082;&#1080;.ppt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>Повторение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 </a:t>
            </a:r>
            <a:r>
              <a:rPr lang="ru-RU" dirty="0" smtClean="0"/>
              <a:t>такое  информация для человека? </a:t>
            </a:r>
            <a:endParaRPr lang="ru-RU" dirty="0" smtClean="0"/>
          </a:p>
          <a:p>
            <a:r>
              <a:rPr lang="ru-RU" dirty="0" smtClean="0"/>
              <a:t>Что </a:t>
            </a:r>
            <a:r>
              <a:rPr lang="ru-RU" dirty="0" smtClean="0"/>
              <a:t>такое информация? </a:t>
            </a:r>
            <a:endParaRPr lang="ru-RU" dirty="0" smtClean="0"/>
          </a:p>
          <a:p>
            <a:r>
              <a:rPr lang="ru-RU" dirty="0" smtClean="0"/>
              <a:t>Как </a:t>
            </a:r>
            <a:r>
              <a:rPr lang="ru-RU" dirty="0" smtClean="0"/>
              <a:t>измерить объем информации в сообщении</a:t>
            </a:r>
            <a:r>
              <a:rPr lang="ru-RU" dirty="0" smtClean="0"/>
              <a:t>?</a:t>
            </a:r>
          </a:p>
          <a:p>
            <a:r>
              <a:rPr lang="ru-RU" dirty="0" smtClean="0"/>
              <a:t> </a:t>
            </a:r>
            <a:r>
              <a:rPr lang="ru-RU" dirty="0" smtClean="0"/>
              <a:t>Какие единицы измерения информации знаете?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500034" y="1142984"/>
            <a:ext cx="7429552" cy="4141521"/>
            <a:chOff x="1074" y="11883"/>
            <a:chExt cx="9941" cy="2760"/>
          </a:xfrm>
        </p:grpSpPr>
        <p:sp>
          <p:nvSpPr>
            <p:cNvPr id="1027" name="Line 3"/>
            <p:cNvSpPr>
              <a:spLocks noChangeShapeType="1"/>
            </p:cNvSpPr>
            <p:nvPr/>
          </p:nvSpPr>
          <p:spPr bwMode="auto">
            <a:xfrm flipH="1">
              <a:off x="3718" y="12309"/>
              <a:ext cx="948" cy="4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1074" y="12763"/>
              <a:ext cx="4685" cy="18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Информативное</a:t>
              </a:r>
            </a:p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оно пополняет знания человека</a:t>
              </a:r>
            </a:p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(содержит ненулевую информацию),</a:t>
              </a: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Пример</a:t>
              </a: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: прогноз погоды на завтра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6749" y="12772"/>
              <a:ext cx="4266" cy="161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Неинформативное</a:t>
              </a:r>
            </a:p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не пополняет знания человека</a:t>
              </a:r>
            </a:p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(содержит нулевую информацию),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Пример</a:t>
              </a: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: сообщение о вчерашней погоде</a:t>
              </a:r>
              <a:endPara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" name="Text Box 6"/>
            <p:cNvSpPr txBox="1">
              <a:spLocks noChangeArrowheads="1"/>
            </p:cNvSpPr>
            <p:nvPr/>
          </p:nvSpPr>
          <p:spPr bwMode="auto">
            <a:xfrm>
              <a:off x="4666" y="11883"/>
              <a:ext cx="3105" cy="3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R="0" lvl="1" indent="-366713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>
                  <a:tab pos="1425575" algn="l"/>
                </a:tabLst>
              </a:pPr>
              <a:r>
                <a:rPr kumimoji="0" lang="ru-RU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Сообщение</a:t>
              </a:r>
              <a:endPara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" name="Line 7"/>
            <p:cNvSpPr>
              <a:spLocks noChangeShapeType="1"/>
            </p:cNvSpPr>
            <p:nvPr/>
          </p:nvSpPr>
          <p:spPr bwMode="auto">
            <a:xfrm>
              <a:off x="7105" y="12326"/>
              <a:ext cx="966" cy="4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7859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Сообщение несет информацию для человека, если содержащиеся в нем сведения являются для него новыми и понятными.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Измерение информации. Содержательный подход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0018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Сообщение, уменьшающее неопределенность знаний в два раза, </a:t>
            </a:r>
            <a:r>
              <a:rPr lang="ru-RU" b="1" dirty="0" smtClean="0"/>
              <a:t>несет </a:t>
            </a:r>
            <a:r>
              <a:rPr lang="ru-RU" b="1" dirty="0" smtClean="0"/>
              <a:t>1бит информации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305435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Что </a:t>
            </a:r>
            <a:r>
              <a:rPr lang="ru-RU" dirty="0" smtClean="0"/>
              <a:t>такое «неопределенность знаний»?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>
                <a:solidFill>
                  <a:srgbClr val="990099"/>
                </a:solidFill>
              </a:rPr>
              <a:t>Вероятностный подход в измерении информации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357313"/>
            <a:ext cx="6072188" cy="4525962"/>
          </a:xfrm>
        </p:spPr>
        <p:txBody>
          <a:bodyPr>
            <a:normAutofit fontScale="92500"/>
          </a:bodyPr>
          <a:lstStyle/>
          <a:p>
            <a:pPr marL="0" indent="0" eaLnBrk="1" hangingPunct="1">
              <a:buFontTx/>
              <a:buNone/>
            </a:pPr>
            <a:r>
              <a:rPr lang="ru-RU" sz="2000" dirty="0" smtClean="0"/>
              <a:t>Если произошло одно из </a:t>
            </a:r>
            <a:r>
              <a:rPr lang="en-US" sz="2000" dirty="0" smtClean="0"/>
              <a:t>N </a:t>
            </a:r>
            <a:r>
              <a:rPr lang="ru-RU" sz="2000" dirty="0" smtClean="0"/>
              <a:t>равновероятных событий , то неопределенность наших знаний уменьшается в </a:t>
            </a:r>
            <a:r>
              <a:rPr lang="en-US" sz="2000" dirty="0" smtClean="0"/>
              <a:t>N </a:t>
            </a:r>
            <a:r>
              <a:rPr lang="ru-RU" sz="2000" dirty="0" smtClean="0"/>
              <a:t>раз.</a:t>
            </a:r>
          </a:p>
          <a:p>
            <a:pPr marL="0" indent="0" eaLnBrk="1" hangingPunct="1">
              <a:buFontTx/>
              <a:buNone/>
            </a:pPr>
            <a:r>
              <a:rPr lang="ru-RU" sz="2000" i="1" u="sng" dirty="0" smtClean="0"/>
              <a:t>Примеры</a:t>
            </a:r>
            <a:r>
              <a:rPr lang="ru-RU" sz="2000" dirty="0" smtClean="0"/>
              <a:t>:</a:t>
            </a:r>
          </a:p>
          <a:p>
            <a:pPr marL="0" indent="0" eaLnBrk="1" hangingPunct="1">
              <a:buFontTx/>
              <a:buNone/>
            </a:pPr>
            <a:r>
              <a:rPr lang="ru-RU" sz="2000" dirty="0" smtClean="0"/>
              <a:t>1.При броске монеты возможен один результат из двух. После броска неопределенность знаний</a:t>
            </a:r>
            <a:r>
              <a:rPr lang="en-US" sz="2000" dirty="0" smtClean="0"/>
              <a:t> </a:t>
            </a:r>
            <a:r>
              <a:rPr lang="ru-RU" sz="2000" dirty="0" smtClean="0"/>
              <a:t>уменьшится в 2 раза.</a:t>
            </a:r>
          </a:p>
          <a:p>
            <a:pPr marL="0" indent="0" eaLnBrk="1" hangingPunct="1">
              <a:buFontTx/>
              <a:buNone/>
            </a:pPr>
            <a:r>
              <a:rPr lang="ru-RU" sz="2000" dirty="0" smtClean="0"/>
              <a:t>2.При броске кубика возможен один результат из шести. После броска неопределенность знаний уменьшится в 6 раз.</a:t>
            </a:r>
          </a:p>
          <a:p>
            <a:pPr marL="0" indent="0" eaLnBrk="1" hangingPunct="1">
              <a:buFontTx/>
              <a:buNone/>
            </a:pPr>
            <a:endParaRPr lang="ru-RU" sz="2000" dirty="0" smtClean="0"/>
          </a:p>
          <a:p>
            <a:pPr marL="0" indent="0" eaLnBrk="1" hangingPunct="1"/>
            <a:r>
              <a:rPr lang="ru-RU" sz="2000" dirty="0" smtClean="0">
                <a:solidFill>
                  <a:srgbClr val="990099"/>
                </a:solidFill>
              </a:rPr>
              <a:t>Во втором случае мы получаем большее количество информации.</a:t>
            </a:r>
          </a:p>
          <a:p>
            <a:pPr marL="0" indent="0" eaLnBrk="1" hangingPunct="1"/>
            <a:r>
              <a:rPr lang="ru-RU" sz="2000" dirty="0" smtClean="0">
                <a:solidFill>
                  <a:srgbClr val="0000FF"/>
                </a:solidFill>
              </a:rPr>
              <a:t>Если происходит одно из одного возможного события , мы не получаем информации.</a:t>
            </a:r>
          </a:p>
        </p:txBody>
      </p:sp>
      <p:pic>
        <p:nvPicPr>
          <p:cNvPr id="6" name="Рисунок 5" descr="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3834027">
            <a:off x="6149975" y="1979613"/>
            <a:ext cx="3170238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13" y="4286250"/>
            <a:ext cx="2357437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200024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 smtClean="0"/>
              <a:t>Неопределенность знаний</a:t>
            </a:r>
            <a:r>
              <a:rPr lang="ru-RU" sz="3600" dirty="0" smtClean="0"/>
              <a:t> о </a:t>
            </a:r>
            <a:r>
              <a:rPr lang="ru-RU" sz="3200" dirty="0" smtClean="0"/>
              <a:t>некотором</a:t>
            </a:r>
            <a:r>
              <a:rPr lang="ru-RU" sz="3600" dirty="0" smtClean="0"/>
              <a:t> событии – это количество возможных результатов события.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034" y="11429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ru-RU" sz="2800" dirty="0" smtClean="0"/>
              <a:t>Узнав результат бросания монеты, мы получим </a:t>
            </a:r>
            <a:r>
              <a:rPr lang="ru-RU" sz="2800" dirty="0" smtClean="0"/>
              <a:t>1 бит </a:t>
            </a:r>
            <a:r>
              <a:rPr lang="ru-RU" sz="2800" dirty="0" smtClean="0"/>
              <a:t>информации. </a:t>
            </a:r>
            <a:endParaRPr lang="ru-RU" sz="2800" dirty="0" smtClean="0"/>
          </a:p>
          <a:p>
            <a:pPr lvl="0" algn="ctr">
              <a:spcBef>
                <a:spcPct val="0"/>
              </a:spcBef>
            </a:pPr>
            <a:r>
              <a:rPr lang="ru-RU" sz="2800" dirty="0" smtClean="0"/>
              <a:t>Произошло </a:t>
            </a:r>
            <a:r>
              <a:rPr lang="ru-RU" sz="2800" dirty="0" smtClean="0"/>
              <a:t>одно из двух возможных событий. Неопределенность знаний уменьшилась в два раза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286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Сообщение, уменьшающее неопределенность знаний в два раза, несет 1 бит информации</a:t>
            </a:r>
            <a:br>
              <a:rPr lang="ru-RU" b="1" dirty="0" smtClean="0"/>
            </a:br>
            <a:r>
              <a:rPr lang="ru-RU" b="1" dirty="0" smtClean="0"/>
              <a:t>или</a:t>
            </a:r>
            <a:br>
              <a:rPr lang="ru-RU" b="1" dirty="0" smtClean="0"/>
            </a:br>
            <a:r>
              <a:rPr lang="ru-RU" b="1" dirty="0" smtClean="0"/>
              <a:t>1 бит </a:t>
            </a:r>
            <a:r>
              <a:rPr lang="ru-RU" dirty="0" smtClean="0"/>
              <a:t>– это  </a:t>
            </a:r>
            <a:r>
              <a:rPr lang="ru-RU" dirty="0" smtClean="0"/>
              <a:t>такое количество информации, которое уменьшает неопределенность наших знаний в 2 раза.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990099"/>
                </a:solidFill>
              </a:rPr>
              <a:t>Рассмотрим </a:t>
            </a:r>
            <a:r>
              <a:rPr lang="ru-RU" sz="2400" dirty="0" smtClean="0">
                <a:solidFill>
                  <a:srgbClr val="990099"/>
                </a:solidFill>
              </a:rPr>
              <a:t>задачу: </a:t>
            </a:r>
            <a:r>
              <a:rPr lang="ru-RU" sz="2400" dirty="0" smtClean="0"/>
              <a:t>Студент на экзамене может получить оценку -5, 4, 3, </a:t>
            </a:r>
            <a:r>
              <a:rPr lang="ru-RU" sz="2400" dirty="0" smtClean="0"/>
              <a:t>2. Сколько бит информации несет это сообщение?</a:t>
            </a:r>
            <a:br>
              <a:rPr lang="ru-RU" sz="2400" dirty="0" smtClean="0"/>
            </a:br>
            <a:r>
              <a:rPr lang="ru-RU" sz="2400" dirty="0" smtClean="0"/>
              <a:t>Используем Метод половинного деления (ответ «да/нет» 1бит):</a:t>
            </a:r>
            <a:endParaRPr lang="ru-RU" sz="2400" dirty="0" smtClean="0">
              <a:solidFill>
                <a:srgbClr val="990099"/>
              </a:solidFill>
            </a:endParaRPr>
          </a:p>
        </p:txBody>
      </p:sp>
      <p:graphicFrame>
        <p:nvGraphicFramePr>
          <p:cNvPr id="6200" name="Group 5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333943"/>
        </p:xfrm>
        <a:graphic>
          <a:graphicData uri="http://schemas.openxmlformats.org/drawingml/2006/table">
            <a:tbl>
              <a:tblPr/>
              <a:tblGrid>
                <a:gridCol w="2057400"/>
                <a:gridCol w="1770063"/>
                <a:gridCol w="2344737"/>
                <a:gridCol w="2057400"/>
              </a:tblGrid>
              <a:tr h="755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Вопрос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Ответ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Неопределенность знаний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Полученное кол. информации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Оценка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больше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3?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бит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Оценка 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нет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бит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Итого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2бита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01" name="Text Box 57"/>
          <p:cNvSpPr txBox="1">
            <a:spLocks noChangeArrowheads="1"/>
          </p:cNvSpPr>
          <p:nvPr/>
        </p:nvSpPr>
        <p:spPr bwMode="auto">
          <a:xfrm>
            <a:off x="468313" y="5084763"/>
            <a:ext cx="82073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 dirty="0">
                <a:solidFill>
                  <a:srgbClr val="0000FF"/>
                </a:solidFill>
              </a:rPr>
              <a:t>Вывод</a:t>
            </a:r>
            <a:r>
              <a:rPr lang="ru-RU" sz="2400" dirty="0">
                <a:solidFill>
                  <a:srgbClr val="0000FF"/>
                </a:solidFill>
              </a:rPr>
              <a:t>: количество информации, необходимое для угадывания </a:t>
            </a:r>
            <a:r>
              <a:rPr lang="ru-RU" sz="2400" dirty="0" smtClean="0">
                <a:solidFill>
                  <a:srgbClr val="0000FF"/>
                </a:solidFill>
              </a:rPr>
              <a:t>одного события  </a:t>
            </a:r>
            <a:r>
              <a:rPr lang="ru-RU" sz="2400" dirty="0">
                <a:solidFill>
                  <a:srgbClr val="0000FF"/>
                </a:solidFill>
              </a:rPr>
              <a:t>из </a:t>
            </a:r>
            <a:r>
              <a:rPr lang="ru-RU" sz="2400" dirty="0" smtClean="0">
                <a:solidFill>
                  <a:srgbClr val="0000FF"/>
                </a:solidFill>
              </a:rPr>
              <a:t>4</a:t>
            </a:r>
            <a:r>
              <a:rPr lang="ru-RU" sz="2400" dirty="0" smtClean="0">
                <a:solidFill>
                  <a:srgbClr val="0000FF"/>
                </a:solidFill>
              </a:rPr>
              <a:t>  </a:t>
            </a:r>
            <a:r>
              <a:rPr lang="ru-RU" sz="2400" dirty="0">
                <a:solidFill>
                  <a:srgbClr val="0000FF"/>
                </a:solidFill>
              </a:rPr>
              <a:t>равно </a:t>
            </a:r>
            <a:r>
              <a:rPr lang="ru-RU" sz="2400" dirty="0" smtClean="0">
                <a:solidFill>
                  <a:srgbClr val="0000FF"/>
                </a:solidFill>
              </a:rPr>
              <a:t>2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dirty="0">
                <a:solidFill>
                  <a:srgbClr val="0000FF"/>
                </a:solidFill>
              </a:rPr>
              <a:t>бита.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286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Сообщение, уменьшающее неопределенность знаний в </a:t>
            </a:r>
            <a:r>
              <a:rPr lang="ru-RU" b="1" dirty="0" smtClean="0"/>
              <a:t>4 </a:t>
            </a:r>
            <a:r>
              <a:rPr lang="ru-RU" b="1" dirty="0" smtClean="0"/>
              <a:t>раза, несет </a:t>
            </a:r>
            <a:r>
              <a:rPr lang="ru-RU" b="1" dirty="0" smtClean="0"/>
              <a:t>2 </a:t>
            </a:r>
            <a:r>
              <a:rPr lang="ru-RU" b="1" dirty="0" smtClean="0"/>
              <a:t>бит информации</a:t>
            </a:r>
            <a:br>
              <a:rPr lang="ru-RU" b="1" dirty="0" smtClean="0"/>
            </a:br>
            <a:r>
              <a:rPr lang="ru-RU" b="1" dirty="0" smtClean="0"/>
              <a:t>или</a:t>
            </a:r>
            <a:br>
              <a:rPr lang="ru-RU" b="1" dirty="0" smtClean="0"/>
            </a:br>
            <a:r>
              <a:rPr lang="ru-RU" b="1" dirty="0" smtClean="0"/>
              <a:t>2 бит </a:t>
            </a:r>
            <a:r>
              <a:rPr lang="ru-RU" dirty="0" smtClean="0"/>
              <a:t>– это  </a:t>
            </a:r>
            <a:r>
              <a:rPr lang="ru-RU" dirty="0" smtClean="0"/>
              <a:t>такое количество информации, которое уменьшает неопределенность наших знаний в </a:t>
            </a:r>
            <a:r>
              <a:rPr lang="ru-RU" dirty="0" smtClean="0"/>
              <a:t>4 </a:t>
            </a:r>
            <a:r>
              <a:rPr lang="ru-RU" dirty="0" smtClean="0"/>
              <a:t>раза.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990099"/>
                </a:solidFill>
              </a:rPr>
              <a:t>Рассмотрим задачу </a:t>
            </a:r>
            <a:r>
              <a:rPr lang="ru-RU" sz="2400" dirty="0" smtClean="0"/>
              <a:t>. Сколько бит информации несет </a:t>
            </a:r>
            <a:r>
              <a:rPr lang="ru-RU" sz="2400" dirty="0" smtClean="0"/>
              <a:t>сообщение </a:t>
            </a:r>
            <a:r>
              <a:rPr lang="ru-RU" sz="2400" dirty="0" smtClean="0"/>
              <a:t>о том на какой из 8 полок лежит </a:t>
            </a:r>
            <a:r>
              <a:rPr lang="ru-RU" sz="2400" dirty="0" smtClean="0"/>
              <a:t>книга?</a:t>
            </a:r>
            <a:br>
              <a:rPr lang="ru-RU" sz="2400" dirty="0" smtClean="0"/>
            </a:br>
            <a:r>
              <a:rPr lang="ru-RU" sz="2400" dirty="0" smtClean="0"/>
              <a:t> Используем Метод половинного деления (ответ «да/нет» 1бит):</a:t>
            </a:r>
            <a:endParaRPr lang="ru-RU" sz="2400" dirty="0" smtClean="0">
              <a:solidFill>
                <a:srgbClr val="990099"/>
              </a:solidFill>
            </a:endParaRPr>
          </a:p>
        </p:txBody>
      </p:sp>
      <p:graphicFrame>
        <p:nvGraphicFramePr>
          <p:cNvPr id="6200" name="Group 5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975611"/>
        </p:xfrm>
        <a:graphic>
          <a:graphicData uri="http://schemas.openxmlformats.org/drawingml/2006/table">
            <a:tbl>
              <a:tblPr/>
              <a:tblGrid>
                <a:gridCol w="2057400"/>
                <a:gridCol w="1770063"/>
                <a:gridCol w="2344737"/>
                <a:gridCol w="2057400"/>
              </a:tblGrid>
              <a:tr h="755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Вопрос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Ответ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Неопределенность знаний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Полученное кол. информации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Номер полки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больше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4?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бит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Номер полки 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больше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2?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бит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Номер полки  3?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бит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Итого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бита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 Box 57"/>
          <p:cNvSpPr txBox="1">
            <a:spLocks noChangeArrowheads="1"/>
          </p:cNvSpPr>
          <p:nvPr/>
        </p:nvSpPr>
        <p:spPr bwMode="auto">
          <a:xfrm>
            <a:off x="500034" y="5357826"/>
            <a:ext cx="82073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 dirty="0">
                <a:solidFill>
                  <a:srgbClr val="0000FF"/>
                </a:solidFill>
              </a:rPr>
              <a:t>Вывод</a:t>
            </a:r>
            <a:r>
              <a:rPr lang="ru-RU" sz="2400" dirty="0">
                <a:solidFill>
                  <a:srgbClr val="0000FF"/>
                </a:solidFill>
              </a:rPr>
              <a:t>: количество информации, необходимое для угадывания </a:t>
            </a:r>
            <a:r>
              <a:rPr lang="ru-RU" sz="2400" dirty="0" smtClean="0">
                <a:solidFill>
                  <a:srgbClr val="0000FF"/>
                </a:solidFill>
              </a:rPr>
              <a:t>одного события  </a:t>
            </a:r>
            <a:r>
              <a:rPr lang="ru-RU" sz="2400" dirty="0">
                <a:solidFill>
                  <a:srgbClr val="0000FF"/>
                </a:solidFill>
              </a:rPr>
              <a:t>из </a:t>
            </a:r>
            <a:r>
              <a:rPr lang="ru-RU" sz="2400" dirty="0" smtClean="0">
                <a:solidFill>
                  <a:srgbClr val="0000FF"/>
                </a:solidFill>
              </a:rPr>
              <a:t>8  </a:t>
            </a:r>
            <a:r>
              <a:rPr lang="ru-RU" sz="2400" dirty="0">
                <a:solidFill>
                  <a:srgbClr val="0000FF"/>
                </a:solidFill>
              </a:rPr>
              <a:t>равно </a:t>
            </a:r>
            <a:r>
              <a:rPr lang="ru-RU" sz="2400" dirty="0" smtClean="0">
                <a:solidFill>
                  <a:srgbClr val="0000FF"/>
                </a:solidFill>
              </a:rPr>
              <a:t>3 </a:t>
            </a:r>
            <a:r>
              <a:rPr lang="ru-RU" sz="2400" dirty="0">
                <a:solidFill>
                  <a:srgbClr val="0000FF"/>
                </a:solidFill>
              </a:rPr>
              <a:t>бита.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286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Сообщение, уменьшающее неопределенность знаний в 8</a:t>
            </a:r>
            <a:r>
              <a:rPr lang="ru-RU" b="1" dirty="0" smtClean="0"/>
              <a:t> </a:t>
            </a:r>
            <a:r>
              <a:rPr lang="ru-RU" b="1" dirty="0" smtClean="0"/>
              <a:t>раза, несет 3</a:t>
            </a:r>
            <a:r>
              <a:rPr lang="ru-RU" b="1" dirty="0" smtClean="0"/>
              <a:t> </a:t>
            </a:r>
            <a:r>
              <a:rPr lang="ru-RU" b="1" dirty="0" smtClean="0"/>
              <a:t>бит информации</a:t>
            </a:r>
            <a:br>
              <a:rPr lang="ru-RU" b="1" dirty="0" smtClean="0"/>
            </a:br>
            <a:r>
              <a:rPr lang="ru-RU" b="1" dirty="0" smtClean="0"/>
              <a:t>или</a:t>
            </a:r>
            <a:br>
              <a:rPr lang="ru-RU" b="1" dirty="0" smtClean="0"/>
            </a:br>
            <a:r>
              <a:rPr lang="ru-RU" b="1" dirty="0" smtClean="0"/>
              <a:t>3 бит </a:t>
            </a:r>
            <a:r>
              <a:rPr lang="ru-RU" dirty="0" smtClean="0"/>
              <a:t>– это  </a:t>
            </a:r>
            <a:r>
              <a:rPr lang="ru-RU" dirty="0" smtClean="0"/>
              <a:t>такое количество информации, которое уменьшает неопределенность наших знаний в 8</a:t>
            </a:r>
            <a:r>
              <a:rPr lang="ru-RU" dirty="0" smtClean="0"/>
              <a:t> раз.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N </a:t>
            </a:r>
            <a:r>
              <a:rPr lang="ru-RU" dirty="0" smtClean="0"/>
              <a:t>– количество возможных событий или неопределенность знаний.</a:t>
            </a:r>
          </a:p>
          <a:p>
            <a:pPr>
              <a:buNone/>
            </a:pPr>
            <a:r>
              <a:rPr lang="en-US" b="1" dirty="0" err="1" smtClean="0"/>
              <a:t>i</a:t>
            </a:r>
            <a:r>
              <a:rPr lang="ru-RU" b="1" dirty="0" smtClean="0"/>
              <a:t> –</a:t>
            </a:r>
            <a:r>
              <a:rPr lang="ru-RU" dirty="0" smtClean="0"/>
              <a:t> количество информации в сообщении о том, что произошло одно из </a:t>
            </a:r>
            <a:r>
              <a:rPr lang="en-US" dirty="0" smtClean="0"/>
              <a:t>N </a:t>
            </a:r>
            <a:r>
              <a:rPr lang="ru-RU" dirty="0" smtClean="0"/>
              <a:t>событий.  </a:t>
            </a:r>
          </a:p>
          <a:p>
            <a:pPr>
              <a:buNone/>
            </a:pPr>
            <a:r>
              <a:rPr lang="ru-RU" dirty="0" smtClean="0"/>
              <a:t>Монета   </a:t>
            </a:r>
            <a:r>
              <a:rPr lang="en-US" dirty="0" smtClean="0"/>
              <a:t>N</a:t>
            </a:r>
            <a:r>
              <a:rPr lang="ru-RU" dirty="0" smtClean="0"/>
              <a:t> = 2 </a:t>
            </a:r>
            <a:r>
              <a:rPr lang="en-US" dirty="0" err="1" smtClean="0"/>
              <a:t>i</a:t>
            </a:r>
            <a:r>
              <a:rPr lang="ru-RU" dirty="0" smtClean="0"/>
              <a:t> = 1            </a:t>
            </a:r>
          </a:p>
          <a:p>
            <a:pPr>
              <a:buNone/>
            </a:pPr>
            <a:r>
              <a:rPr lang="ru-RU" dirty="0" smtClean="0"/>
              <a:t>Оценка    </a:t>
            </a:r>
            <a:r>
              <a:rPr lang="en-US" dirty="0" smtClean="0"/>
              <a:t>N</a:t>
            </a:r>
            <a:r>
              <a:rPr lang="ru-RU" dirty="0" smtClean="0"/>
              <a:t>= 4, </a:t>
            </a:r>
            <a:r>
              <a:rPr lang="en-US" dirty="0" err="1" smtClean="0"/>
              <a:t>i</a:t>
            </a:r>
            <a:r>
              <a:rPr lang="ru-RU" dirty="0" smtClean="0"/>
              <a:t>= 2</a:t>
            </a:r>
          </a:p>
          <a:p>
            <a:pPr>
              <a:buNone/>
            </a:pPr>
            <a:r>
              <a:rPr lang="ru-RU" dirty="0" smtClean="0"/>
              <a:t>Стеллаж   </a:t>
            </a:r>
            <a:r>
              <a:rPr lang="en-US" dirty="0" smtClean="0"/>
              <a:t>N</a:t>
            </a:r>
            <a:r>
              <a:rPr lang="ru-RU" dirty="0" smtClean="0"/>
              <a:t>=8, </a:t>
            </a:r>
            <a:r>
              <a:rPr lang="en-US" dirty="0" err="1" smtClean="0"/>
              <a:t>i</a:t>
            </a:r>
            <a:r>
              <a:rPr lang="ru-RU" dirty="0" smtClean="0"/>
              <a:t>=3</a:t>
            </a:r>
          </a:p>
          <a:p>
            <a:pPr>
              <a:buNone/>
            </a:pPr>
            <a:r>
              <a:rPr lang="ru-RU" dirty="0" smtClean="0"/>
              <a:t>Связь между этими величинами .</a:t>
            </a:r>
          </a:p>
          <a:p>
            <a:pPr>
              <a:buNone/>
            </a:pPr>
            <a:r>
              <a:rPr lang="ru-RU" dirty="0" smtClean="0"/>
              <a:t>2 </a:t>
            </a:r>
            <a:r>
              <a:rPr lang="ru-RU" baseline="30000" dirty="0" smtClean="0"/>
              <a:t>1</a:t>
            </a:r>
            <a:r>
              <a:rPr lang="ru-RU" dirty="0" smtClean="0"/>
              <a:t>=2;  2</a:t>
            </a:r>
            <a:r>
              <a:rPr lang="ru-RU" baseline="30000" dirty="0" smtClean="0"/>
              <a:t>2</a:t>
            </a:r>
            <a:r>
              <a:rPr lang="ru-RU" dirty="0" smtClean="0"/>
              <a:t> =4;  2</a:t>
            </a:r>
            <a:r>
              <a:rPr lang="ru-RU" baseline="30000" dirty="0" smtClean="0"/>
              <a:t>3</a:t>
            </a:r>
            <a:r>
              <a:rPr lang="ru-RU" dirty="0" smtClean="0"/>
              <a:t> = 8.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Формула Клода Шеннона</a:t>
            </a:r>
            <a:r>
              <a:rPr lang="ru-RU" b="1" dirty="0" smtClean="0"/>
              <a:t> 2</a:t>
            </a:r>
            <a:r>
              <a:rPr lang="en-US" b="1" baseline="30000" dirty="0" err="1" smtClean="0"/>
              <a:t>i</a:t>
            </a:r>
            <a:r>
              <a:rPr lang="ru-RU" b="1" baseline="30000" dirty="0" smtClean="0"/>
              <a:t>  </a:t>
            </a:r>
            <a:r>
              <a:rPr lang="ru-RU" b="1" dirty="0" smtClean="0"/>
              <a:t>=  </a:t>
            </a:r>
            <a:r>
              <a:rPr lang="en-US" b="1" dirty="0" smtClean="0"/>
              <a:t>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Где</a:t>
            </a:r>
          </a:p>
          <a:p>
            <a:r>
              <a:rPr lang="ru-RU" b="1" dirty="0" smtClean="0"/>
              <a:t> </a:t>
            </a:r>
            <a:r>
              <a:rPr lang="en-US" b="1" dirty="0" smtClean="0"/>
              <a:t>N </a:t>
            </a:r>
            <a:r>
              <a:rPr lang="ru-RU" dirty="0" smtClean="0"/>
              <a:t>– количество возможных событий или неопределенность знаний.</a:t>
            </a:r>
          </a:p>
          <a:p>
            <a:r>
              <a:rPr lang="en-US" b="1" dirty="0" err="1" smtClean="0"/>
              <a:t>i</a:t>
            </a:r>
            <a:r>
              <a:rPr lang="ru-RU" b="1" dirty="0" smtClean="0"/>
              <a:t> –</a:t>
            </a:r>
            <a:r>
              <a:rPr lang="ru-RU" dirty="0" smtClean="0"/>
              <a:t> количество информации в сообщении о том, что произошло одно из </a:t>
            </a:r>
            <a:r>
              <a:rPr lang="en-US" dirty="0" smtClean="0"/>
              <a:t>N </a:t>
            </a:r>
            <a:r>
              <a:rPr lang="ru-RU" dirty="0" smtClean="0"/>
              <a:t>событий.  </a:t>
            </a:r>
          </a:p>
          <a:p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500306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Comic Sans MS" pitchFamily="66" charset="0"/>
                <a:hlinkClick r:id="rId2" action="ppaction://hlinkpres?slideindex=1&amp;slidetitle="/>
              </a:rPr>
              <a:t>Ф и </a:t>
            </a:r>
            <a:r>
              <a:rPr lang="ru-RU" b="1" dirty="0" err="1" smtClean="0">
                <a:latin typeface="Comic Sans MS" pitchFamily="66" charset="0"/>
                <a:hlinkClick r:id="rId2" action="ppaction://hlinkpres?slideindex=1&amp;slidetitle="/>
              </a:rPr>
              <a:t>з</a:t>
            </a:r>
            <a:r>
              <a:rPr lang="ru-RU" b="1" dirty="0" smtClean="0">
                <a:latin typeface="Comic Sans MS" pitchFamily="66" charset="0"/>
                <a:hlinkClick r:id="rId2" action="ppaction://hlinkpres?slideindex=1&amp;slidetitle="/>
              </a:rPr>
              <a:t> м и </a:t>
            </a:r>
            <a:r>
              <a:rPr lang="ru-RU" b="1" dirty="0" err="1" smtClean="0">
                <a:latin typeface="Comic Sans MS" pitchFamily="66" charset="0"/>
                <a:hlinkClick r:id="rId2" action="ppaction://hlinkpres?slideindex=1&amp;slidetitle="/>
              </a:rPr>
              <a:t>н</a:t>
            </a:r>
            <a:r>
              <a:rPr lang="ru-RU" b="1" dirty="0" smtClean="0">
                <a:latin typeface="Comic Sans MS" pitchFamily="66" charset="0"/>
                <a:hlinkClick r:id="rId2" action="ppaction://hlinkpres?slideindex=1&amp;slidetitle="/>
              </a:rPr>
              <a:t> у т к а</a:t>
            </a:r>
            <a:r>
              <a:rPr lang="ru-RU" dirty="0" smtClean="0">
                <a:hlinkClick r:id="rId2" action="ppaction://hlinkpres?slideindex=1&amp;slidetitle=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Ученики </a:t>
            </a:r>
            <a:r>
              <a:rPr lang="ru-RU" dirty="0" smtClean="0"/>
              <a:t>проводят самооценку правильности ответов и решений. </a:t>
            </a:r>
            <a:endParaRPr lang="ru-RU" dirty="0" smtClean="0"/>
          </a:p>
          <a:p>
            <a:r>
              <a:rPr lang="ru-RU" dirty="0" smtClean="0"/>
              <a:t>Итоги </a:t>
            </a:r>
            <a:r>
              <a:rPr lang="ru-RU" dirty="0" smtClean="0"/>
              <a:t>подводятся в конце урока. </a:t>
            </a:r>
            <a:endParaRPr lang="ru-RU" dirty="0" smtClean="0"/>
          </a:p>
          <a:p>
            <a:r>
              <a:rPr lang="ru-RU" dirty="0" smtClean="0"/>
              <a:t>Задачи </a:t>
            </a:r>
            <a:r>
              <a:rPr lang="ru-RU" dirty="0" smtClean="0"/>
              <a:t>решаем в </a:t>
            </a:r>
            <a:r>
              <a:rPr lang="ru-RU" dirty="0" smtClean="0"/>
              <a:t>тетради.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1)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По какой формуле можно вычислить количество информации, содержащейся в сообщении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Ответ: </a:t>
            </a:r>
            <a:r>
              <a:rPr lang="ru-RU" dirty="0" smtClean="0"/>
              <a:t>Формула </a:t>
            </a:r>
            <a:r>
              <a:rPr lang="ru-RU" dirty="0" smtClean="0"/>
              <a:t>Клода Шеннона</a:t>
            </a:r>
            <a:r>
              <a:rPr lang="ru-RU" b="1" dirty="0" smtClean="0"/>
              <a:t> 2</a:t>
            </a:r>
            <a:r>
              <a:rPr lang="en-US" b="1" baseline="30000" dirty="0" err="1" smtClean="0"/>
              <a:t>i</a:t>
            </a:r>
            <a:r>
              <a:rPr lang="ru-RU" b="1" baseline="30000" dirty="0" smtClean="0"/>
              <a:t>  </a:t>
            </a:r>
            <a:r>
              <a:rPr lang="ru-RU" b="1" dirty="0" smtClean="0"/>
              <a:t>=  </a:t>
            </a:r>
            <a:r>
              <a:rPr lang="en-US" b="1" dirty="0" smtClean="0"/>
              <a:t>N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Вы выходите на следующей остановке?» - спросили человека в автобусе. «Нет», - ответил он. Сколько информации содержит ответ? </a:t>
            </a:r>
            <a:endParaRPr lang="ru-RU" dirty="0" smtClean="0"/>
          </a:p>
          <a:p>
            <a:pPr lvl="0"/>
            <a:r>
              <a:rPr lang="ru-RU" dirty="0" smtClean="0"/>
              <a:t>Ответ: 1 бит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3)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Сколько бит информации несет сообщение о том, что из колоды в 32 карты достали даму пик? </a:t>
            </a:r>
          </a:p>
          <a:p>
            <a:r>
              <a:rPr lang="ru-RU" i="1" dirty="0" smtClean="0"/>
              <a:t>Решение:</a:t>
            </a:r>
            <a:r>
              <a:rPr lang="ru-RU" dirty="0" smtClean="0"/>
              <a:t> </a:t>
            </a:r>
            <a:r>
              <a:rPr lang="ru-RU" dirty="0" smtClean="0"/>
              <a:t>32=2</a:t>
            </a:r>
            <a:r>
              <a:rPr lang="ru-RU" baseline="30000" dirty="0" smtClean="0"/>
              <a:t>5</a:t>
            </a:r>
            <a:r>
              <a:rPr lang="ru-RU" dirty="0" smtClean="0"/>
              <a:t> </a:t>
            </a:r>
            <a:r>
              <a:rPr lang="ru-RU" dirty="0" smtClean="0"/>
              <a:t>, то </a:t>
            </a:r>
            <a:r>
              <a:rPr lang="en-US" dirty="0" err="1" smtClean="0"/>
              <a:t>i</a:t>
            </a:r>
            <a:r>
              <a:rPr lang="ru-RU" dirty="0" smtClean="0"/>
              <a:t> = 5 бит</a:t>
            </a:r>
            <a:r>
              <a:rPr lang="ru-RU" dirty="0" smtClean="0"/>
              <a:t>.</a:t>
            </a:r>
          </a:p>
          <a:p>
            <a:r>
              <a:rPr lang="ru-RU" i="1" dirty="0" smtClean="0"/>
              <a:t> Ответ:5</a:t>
            </a:r>
            <a:r>
              <a:rPr lang="ru-RU" dirty="0" smtClean="0"/>
              <a:t>бит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4)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Сколько информации несет сообщение о том, что из колоды карт достали карту красной масти?  </a:t>
            </a:r>
            <a:endParaRPr lang="ru-RU" dirty="0" smtClean="0"/>
          </a:p>
          <a:p>
            <a:pPr lvl="0"/>
            <a:r>
              <a:rPr lang="ru-RU" i="1" dirty="0" smtClean="0"/>
              <a:t>Решение: </a:t>
            </a:r>
            <a:r>
              <a:rPr lang="ru-RU" dirty="0" smtClean="0"/>
              <a:t>т.к</a:t>
            </a:r>
            <a:r>
              <a:rPr lang="ru-RU" dirty="0" smtClean="0"/>
              <a:t>. красных и черных карт одинаковое количество 2 </a:t>
            </a:r>
            <a:r>
              <a:rPr lang="ru-RU" dirty="0" smtClean="0"/>
              <a:t>=2</a:t>
            </a:r>
            <a:r>
              <a:rPr lang="ru-RU" baseline="30000" dirty="0" smtClean="0"/>
              <a:t>1</a:t>
            </a:r>
            <a:r>
              <a:rPr lang="ru-RU" dirty="0" smtClean="0"/>
              <a:t>, </a:t>
            </a:r>
            <a:r>
              <a:rPr lang="en-US" dirty="0" err="1" smtClean="0"/>
              <a:t>i</a:t>
            </a:r>
            <a:r>
              <a:rPr lang="ru-RU" dirty="0" smtClean="0"/>
              <a:t> = 1 </a:t>
            </a:r>
            <a:r>
              <a:rPr lang="ru-RU" dirty="0" smtClean="0"/>
              <a:t>бит.</a:t>
            </a:r>
            <a:endParaRPr lang="ru-RU" dirty="0" smtClean="0"/>
          </a:p>
          <a:p>
            <a:pPr lvl="0"/>
            <a:r>
              <a:rPr lang="ru-RU" dirty="0" smtClean="0"/>
              <a:t>Ответ: 1 бит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5)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Сколько информации несет сообщение о том, что из колоды карт достали карту бубновой масти? </a:t>
            </a:r>
            <a:endParaRPr lang="ru-RU" dirty="0" smtClean="0"/>
          </a:p>
          <a:p>
            <a:pPr lvl="0"/>
            <a:r>
              <a:rPr lang="ru-RU" i="1" dirty="0" smtClean="0"/>
              <a:t>Решение:</a:t>
            </a:r>
            <a:r>
              <a:rPr lang="ru-RU" dirty="0" smtClean="0"/>
              <a:t> </a:t>
            </a:r>
            <a:r>
              <a:rPr lang="ru-RU" dirty="0" smtClean="0"/>
              <a:t>т.к. всего в колоде 4 масти, и количества карт в них равные  </a:t>
            </a:r>
            <a:r>
              <a:rPr lang="ru-RU" dirty="0" smtClean="0"/>
              <a:t>4=2 </a:t>
            </a:r>
            <a:r>
              <a:rPr lang="ru-RU" baseline="30000" dirty="0" smtClean="0"/>
              <a:t>2</a:t>
            </a:r>
            <a:r>
              <a:rPr lang="ru-RU" dirty="0" smtClean="0"/>
              <a:t>,  </a:t>
            </a:r>
            <a:r>
              <a:rPr lang="en-US" dirty="0" err="1" smtClean="0"/>
              <a:t>i</a:t>
            </a:r>
            <a:r>
              <a:rPr lang="ru-RU" dirty="0" smtClean="0"/>
              <a:t> = 2 </a:t>
            </a:r>
            <a:r>
              <a:rPr lang="ru-RU" dirty="0" smtClean="0"/>
              <a:t>бита.</a:t>
            </a:r>
            <a:endParaRPr lang="ru-RU" dirty="0" smtClean="0"/>
          </a:p>
          <a:p>
            <a:pPr lvl="0"/>
            <a:r>
              <a:rPr lang="ru-RU" dirty="0" smtClean="0"/>
              <a:t>Ответ: 2 бит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6)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 smtClean="0"/>
              <a:t>Проводятся </a:t>
            </a:r>
            <a:r>
              <a:rPr lang="ru-RU" dirty="0" smtClean="0"/>
              <a:t>две лотереи: «4 из 32» и «5 из 64». Сообщение  о результатах какой из лотерей несет больше информации?</a:t>
            </a:r>
          </a:p>
          <a:p>
            <a:r>
              <a:rPr lang="ru-RU" i="1" dirty="0" smtClean="0"/>
              <a:t>Решение:</a:t>
            </a:r>
            <a:r>
              <a:rPr lang="ru-RU" dirty="0" smtClean="0"/>
              <a:t>   Вытаскивание любого номера из лотерейного барабана – событие равновероятное.  В первой лотерей   </a:t>
            </a:r>
            <a:r>
              <a:rPr lang="ru-RU" dirty="0" smtClean="0"/>
              <a:t>32=</a:t>
            </a:r>
            <a:r>
              <a:rPr lang="ru-RU" dirty="0" smtClean="0"/>
              <a:t> 2 </a:t>
            </a:r>
            <a:r>
              <a:rPr lang="ru-RU" baseline="30000" dirty="0" smtClean="0"/>
              <a:t>5</a:t>
            </a:r>
            <a:r>
              <a:rPr lang="ru-RU" dirty="0" smtClean="0"/>
              <a:t>,   </a:t>
            </a:r>
            <a:r>
              <a:rPr lang="en-US" dirty="0" err="1" smtClean="0"/>
              <a:t>i</a:t>
            </a:r>
            <a:r>
              <a:rPr lang="ru-RU" dirty="0" smtClean="0"/>
              <a:t> = 5бит,  5*4 = 20 бит ;   во второй </a:t>
            </a:r>
            <a:r>
              <a:rPr lang="ru-RU" dirty="0" smtClean="0"/>
              <a:t>64=2 </a:t>
            </a:r>
            <a:r>
              <a:rPr lang="ru-RU" baseline="30000" dirty="0" smtClean="0"/>
              <a:t>6</a:t>
            </a:r>
            <a:r>
              <a:rPr lang="ru-RU" dirty="0" smtClean="0"/>
              <a:t>,  </a:t>
            </a:r>
            <a:r>
              <a:rPr lang="en-US" dirty="0" err="1" smtClean="0"/>
              <a:t>i</a:t>
            </a:r>
            <a:r>
              <a:rPr lang="ru-RU" dirty="0" smtClean="0"/>
              <a:t> = 6 бит, 6*5 = 30бит. Следовательно, сообщение о результатах второй лотереи несет больше информации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Ответ: </a:t>
            </a:r>
            <a:r>
              <a:rPr lang="ru-RU" dirty="0" smtClean="0"/>
              <a:t>«5 из 64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7)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Сколько информации содержится в сообщении «Кабинет информатики №59 находится на третьем этаже», если известно, что в школе 4 этажа и на каждом этаже 16 кабинетов.       </a:t>
            </a:r>
          </a:p>
          <a:p>
            <a:r>
              <a:rPr lang="ru-RU" i="1" dirty="0" smtClean="0"/>
              <a:t>Решение: </a:t>
            </a:r>
            <a:r>
              <a:rPr lang="ru-RU" dirty="0" smtClean="0"/>
              <a:t>Выбор </a:t>
            </a:r>
            <a:r>
              <a:rPr lang="ru-RU" dirty="0" smtClean="0"/>
              <a:t>этажа   – событие равновероятное. </a:t>
            </a:r>
          </a:p>
          <a:p>
            <a:pPr>
              <a:buNone/>
            </a:pPr>
            <a:r>
              <a:rPr lang="ru-RU" dirty="0" smtClean="0"/>
              <a:t>                                 </a:t>
            </a:r>
            <a:r>
              <a:rPr lang="en-US" dirty="0" smtClean="0"/>
              <a:t>N</a:t>
            </a:r>
            <a:r>
              <a:rPr lang="ru-RU" dirty="0" smtClean="0"/>
              <a:t> = 4</a:t>
            </a:r>
          </a:p>
          <a:p>
            <a:pPr>
              <a:buNone/>
            </a:pPr>
            <a:r>
              <a:rPr lang="ru-RU" dirty="0" smtClean="0"/>
              <a:t>                                 2 </a:t>
            </a:r>
            <a:r>
              <a:rPr lang="en-US" baseline="30000" dirty="0" err="1" smtClean="0"/>
              <a:t>i</a:t>
            </a:r>
            <a:r>
              <a:rPr lang="ru-RU" dirty="0" smtClean="0"/>
              <a:t>=4,   </a:t>
            </a:r>
          </a:p>
          <a:p>
            <a:pPr>
              <a:buNone/>
            </a:pPr>
            <a:r>
              <a:rPr lang="ru-RU" dirty="0" smtClean="0"/>
              <a:t>                                 </a:t>
            </a:r>
            <a:r>
              <a:rPr lang="en-US" dirty="0" err="1" smtClean="0"/>
              <a:t>i</a:t>
            </a:r>
            <a:r>
              <a:rPr lang="ru-RU" dirty="0" smtClean="0"/>
              <a:t> = 2 бит (на 1 этаж),     </a:t>
            </a:r>
          </a:p>
          <a:p>
            <a:pPr>
              <a:buNone/>
            </a:pPr>
            <a:r>
              <a:rPr lang="ru-RU" dirty="0" smtClean="0"/>
              <a:t>      выбор кабинета   </a:t>
            </a:r>
            <a:r>
              <a:rPr lang="en-US" dirty="0" smtClean="0"/>
              <a:t>N</a:t>
            </a:r>
            <a:r>
              <a:rPr lang="ru-RU" dirty="0" smtClean="0"/>
              <a:t> = 16</a:t>
            </a:r>
          </a:p>
          <a:p>
            <a:pPr>
              <a:buNone/>
            </a:pPr>
            <a:r>
              <a:rPr lang="ru-RU" dirty="0" smtClean="0"/>
              <a:t>                                2 </a:t>
            </a:r>
            <a:r>
              <a:rPr lang="en-US" baseline="30000" dirty="0" err="1" smtClean="0"/>
              <a:t>i</a:t>
            </a:r>
            <a:r>
              <a:rPr lang="ru-RU" dirty="0" smtClean="0"/>
              <a:t>=16,</a:t>
            </a:r>
          </a:p>
          <a:p>
            <a:pPr>
              <a:buNone/>
            </a:pPr>
            <a:r>
              <a:rPr lang="ru-RU" dirty="0" smtClean="0"/>
              <a:t>                                </a:t>
            </a:r>
            <a:r>
              <a:rPr lang="en-US" dirty="0" err="1" smtClean="0"/>
              <a:t>i</a:t>
            </a:r>
            <a:r>
              <a:rPr lang="ru-RU" dirty="0" smtClean="0"/>
              <a:t> = 4 бит (на 1 кабинет), </a:t>
            </a:r>
          </a:p>
          <a:p>
            <a:pPr>
              <a:buNone/>
            </a:pPr>
            <a:r>
              <a:rPr lang="ru-RU" dirty="0" smtClean="0"/>
              <a:t>                                всего 2+4=6 бит. </a:t>
            </a:r>
          </a:p>
          <a:p>
            <a:r>
              <a:rPr lang="ru-RU" dirty="0" smtClean="0"/>
              <a:t>Ответ: 6 бит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8)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Сообщение о том, что из корзины достали мяч несет 5 бит информации. Сколько мячей в корзине?  </a:t>
            </a:r>
          </a:p>
          <a:p>
            <a:r>
              <a:rPr lang="ru-RU" i="1" dirty="0" smtClean="0"/>
              <a:t>Решение:</a:t>
            </a:r>
            <a:r>
              <a:rPr lang="ru-RU" dirty="0" smtClean="0"/>
              <a:t>   2 </a:t>
            </a:r>
            <a:r>
              <a:rPr lang="ru-RU" baseline="30000" dirty="0" smtClean="0"/>
              <a:t>5</a:t>
            </a:r>
            <a:r>
              <a:rPr lang="ru-RU" dirty="0" smtClean="0"/>
              <a:t>=</a:t>
            </a:r>
            <a:r>
              <a:rPr lang="en-US" dirty="0" smtClean="0"/>
              <a:t>N</a:t>
            </a:r>
            <a:r>
              <a:rPr lang="ru-RU" dirty="0" smtClean="0"/>
              <a:t>;      2 </a:t>
            </a:r>
            <a:r>
              <a:rPr lang="ru-RU" baseline="30000" dirty="0" smtClean="0"/>
              <a:t>5</a:t>
            </a:r>
            <a:r>
              <a:rPr lang="ru-RU" dirty="0" smtClean="0"/>
              <a:t>=32;        	 </a:t>
            </a:r>
            <a:r>
              <a:rPr lang="en-US" dirty="0" smtClean="0"/>
              <a:t>N</a:t>
            </a:r>
            <a:r>
              <a:rPr lang="ru-RU" dirty="0" smtClean="0"/>
              <a:t>=32 мяча в </a:t>
            </a:r>
            <a:r>
              <a:rPr lang="ru-RU" dirty="0" smtClean="0"/>
              <a:t>корзине</a:t>
            </a:r>
          </a:p>
          <a:p>
            <a:r>
              <a:rPr lang="ru-RU" i="1" dirty="0" smtClean="0"/>
              <a:t>Ответ</a:t>
            </a:r>
            <a:r>
              <a:rPr lang="ru-RU" i="1" dirty="0" smtClean="0"/>
              <a:t>:</a:t>
            </a:r>
            <a:r>
              <a:rPr lang="ru-RU" dirty="0" smtClean="0"/>
              <a:t> 32 </a:t>
            </a:r>
            <a:r>
              <a:rPr lang="ru-RU" dirty="0" smtClean="0"/>
              <a:t>мяча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Итоги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«5» 7-8б</a:t>
            </a:r>
          </a:p>
          <a:p>
            <a:pPr>
              <a:buNone/>
            </a:pPr>
            <a:r>
              <a:rPr lang="ru-RU" dirty="0" smtClean="0"/>
              <a:t>«4» 5-6б</a:t>
            </a:r>
          </a:p>
          <a:p>
            <a:pPr>
              <a:buNone/>
            </a:pPr>
            <a:r>
              <a:rPr lang="ru-RU" dirty="0" smtClean="0"/>
              <a:t>«3» 3-4б</a:t>
            </a:r>
          </a:p>
          <a:p>
            <a:pPr>
              <a:buNone/>
            </a:pPr>
            <a:r>
              <a:rPr lang="ru-RU" dirty="0" smtClean="0"/>
              <a:t>«2» 1-2б</a:t>
            </a:r>
          </a:p>
          <a:p>
            <a:pPr>
              <a:buNone/>
            </a:pPr>
            <a:r>
              <a:rPr lang="ru-RU" dirty="0" smtClean="0"/>
              <a:t>«1» не работал на уроке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Домашнее задание (карточка и п4)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938</Words>
  <PresentationFormat>Экран (4:3)</PresentationFormat>
  <Paragraphs>130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Повторение </vt:lpstr>
      <vt:lpstr>Слайд 2</vt:lpstr>
      <vt:lpstr>Сообщение несет информацию для человека, если содержащиеся в нем сведения являются для него новыми и понятными. </vt:lpstr>
      <vt:lpstr>Измерение информации. Содержательный подход</vt:lpstr>
      <vt:lpstr>Сообщение, уменьшающее неопределенность знаний в два раза, несет 1бит информации</vt:lpstr>
      <vt:lpstr>Вероятностный подход в измерении информации</vt:lpstr>
      <vt:lpstr>Неопределенность знаний о некотором событии – это количество возможных результатов события.</vt:lpstr>
      <vt:lpstr>Слайд 8</vt:lpstr>
      <vt:lpstr>Сообщение, уменьшающее неопределенность знаний в два раза, несет 1 бит информации или 1 бит – это  такое количество информации, которое уменьшает неопределенность наших знаний в 2 раза. </vt:lpstr>
      <vt:lpstr>Рассмотрим задачу: Студент на экзамене может получить оценку -5, 4, 3, 2. Сколько бит информации несет это сообщение? Используем Метод половинного деления (ответ «да/нет» 1бит):</vt:lpstr>
      <vt:lpstr>Сообщение, уменьшающее неопределенность знаний в 4 раза, несет 2 бит информации или 2 бит – это  такое количество информации, которое уменьшает неопределенность наших знаний в 4 раза. </vt:lpstr>
      <vt:lpstr>Рассмотрим задачу . Сколько бит информации несет сообщение о том на какой из 8 полок лежит книга?  Используем Метод половинного деления (ответ «да/нет» 1бит):</vt:lpstr>
      <vt:lpstr>Сообщение, уменьшающее неопределенность знаний в 8 раза, несет 3 бит информации или 3 бит – это  такое количество информации, которое уменьшает неопределенность наших знаний в 8 раз. </vt:lpstr>
      <vt:lpstr>Слайд 14</vt:lpstr>
      <vt:lpstr>Формула Клода Шеннона 2i  =  N</vt:lpstr>
      <vt:lpstr>Ф и з м и н у т к а </vt:lpstr>
      <vt:lpstr>Задачи </vt:lpstr>
      <vt:lpstr>Задача 1)</vt:lpstr>
      <vt:lpstr>Задача 2)</vt:lpstr>
      <vt:lpstr>Задача 3)</vt:lpstr>
      <vt:lpstr>Задача 4)</vt:lpstr>
      <vt:lpstr>Задача 5)</vt:lpstr>
      <vt:lpstr>Задача 6)</vt:lpstr>
      <vt:lpstr>Задача 7)</vt:lpstr>
      <vt:lpstr>Задача 8)</vt:lpstr>
      <vt:lpstr>Итоги урока</vt:lpstr>
      <vt:lpstr>Домашнее задание (карточка и п4)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Чернова ОА</dc:creator>
  <cp:lastModifiedBy>К</cp:lastModifiedBy>
  <cp:revision>11</cp:revision>
  <dcterms:created xsi:type="dcterms:W3CDTF">2016-10-15T06:36:38Z</dcterms:created>
  <dcterms:modified xsi:type="dcterms:W3CDTF">2016-10-15T07:41:01Z</dcterms:modified>
</cp:coreProperties>
</file>